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0" r:id="rId1"/>
  </p:sldMasterIdLst>
  <p:notesMasterIdLst>
    <p:notesMasterId r:id="rId16"/>
  </p:notesMasterIdLst>
  <p:sldIdLst>
    <p:sldId id="256" r:id="rId2"/>
    <p:sldId id="322" r:id="rId3"/>
    <p:sldId id="332" r:id="rId4"/>
    <p:sldId id="325" r:id="rId5"/>
    <p:sldId id="316" r:id="rId6"/>
    <p:sldId id="327" r:id="rId7"/>
    <p:sldId id="328" r:id="rId8"/>
    <p:sldId id="331" r:id="rId9"/>
    <p:sldId id="329" r:id="rId10"/>
    <p:sldId id="334" r:id="rId11"/>
    <p:sldId id="335" r:id="rId12"/>
    <p:sldId id="337" r:id="rId13"/>
    <p:sldId id="286" r:id="rId14"/>
    <p:sldId id="287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4005" autoAdjust="0"/>
  </p:normalViewPr>
  <p:slideViewPr>
    <p:cSldViewPr>
      <p:cViewPr varScale="1">
        <p:scale>
          <a:sx n="93" d="100"/>
          <a:sy n="93" d="100"/>
        </p:scale>
        <p:origin x="204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5C286-182A-4C6C-BBD8-0F0C865CBD15}" type="datetimeFigureOut">
              <a:rPr lang="es-MX" smtClean="0"/>
              <a:pPr/>
              <a:t>17/12/2018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8C58A6-3DA6-4562-AAE2-085225B4CEC3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04810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es-MX" sz="12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8C58A6-3DA6-4562-AAE2-085225B4CEC3}" type="slidenum">
              <a:rPr lang="es-MX" smtClean="0"/>
              <a:pPr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28230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8F36-7821-4FD0-A8F1-4FD9E4310EE3}" type="datetimeFigureOut">
              <a:rPr lang="es-MX" smtClean="0"/>
              <a:pPr/>
              <a:t>17/12/2018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2C11-6CF0-4445-BCDE-1DEFE22B6267}" type="slidenum">
              <a:rPr lang="es-MX" smtClean="0"/>
              <a:pPr/>
              <a:t>‹Nº›</a:t>
            </a:fld>
            <a:endParaRPr lang="es-MX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289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8F36-7821-4FD0-A8F1-4FD9E4310EE3}" type="datetimeFigureOut">
              <a:rPr lang="es-MX" smtClean="0"/>
              <a:pPr/>
              <a:t>17/12/2018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2C11-6CF0-4445-BCDE-1DEFE22B626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9985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8F36-7821-4FD0-A8F1-4FD9E4310EE3}" type="datetimeFigureOut">
              <a:rPr lang="es-MX" smtClean="0"/>
              <a:pPr/>
              <a:t>17/12/2018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2C11-6CF0-4445-BCDE-1DEFE22B626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1205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8F36-7821-4FD0-A8F1-4FD9E4310EE3}" type="datetimeFigureOut">
              <a:rPr lang="es-MX" smtClean="0"/>
              <a:pPr/>
              <a:t>17/12/2018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2C11-6CF0-4445-BCDE-1DEFE22B626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5036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8F36-7821-4FD0-A8F1-4FD9E4310EE3}" type="datetimeFigureOut">
              <a:rPr lang="es-MX" smtClean="0"/>
              <a:pPr/>
              <a:t>17/12/2018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2C11-6CF0-4445-BCDE-1DEFE22B6267}" type="slidenum">
              <a:rPr lang="es-MX" smtClean="0"/>
              <a:pPr/>
              <a:t>‹Nº›</a:t>
            </a:fld>
            <a:endParaRPr lang="es-MX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945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8F36-7821-4FD0-A8F1-4FD9E4310EE3}" type="datetimeFigureOut">
              <a:rPr lang="es-MX" smtClean="0"/>
              <a:pPr/>
              <a:t>17/12/2018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2C11-6CF0-4445-BCDE-1DEFE22B626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8695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8F36-7821-4FD0-A8F1-4FD9E4310EE3}" type="datetimeFigureOut">
              <a:rPr lang="es-MX" smtClean="0"/>
              <a:pPr/>
              <a:t>17/12/2018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2C11-6CF0-4445-BCDE-1DEFE22B626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13485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8F36-7821-4FD0-A8F1-4FD9E4310EE3}" type="datetimeFigureOut">
              <a:rPr lang="es-MX" smtClean="0"/>
              <a:pPr/>
              <a:t>17/12/2018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2C11-6CF0-4445-BCDE-1DEFE22B626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9625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8F36-7821-4FD0-A8F1-4FD9E4310EE3}" type="datetimeFigureOut">
              <a:rPr lang="es-MX" smtClean="0"/>
              <a:pPr/>
              <a:t>17/12/2018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2C11-6CF0-4445-BCDE-1DEFE22B626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91119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85468F36-7821-4FD0-A8F1-4FD9E4310EE3}" type="datetimeFigureOut">
              <a:rPr lang="es-MX" smtClean="0"/>
              <a:pPr/>
              <a:t>17/12/2018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202C11-6CF0-4445-BCDE-1DEFE22B626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7444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8F36-7821-4FD0-A8F1-4FD9E4310EE3}" type="datetimeFigureOut">
              <a:rPr lang="es-MX" smtClean="0"/>
              <a:pPr/>
              <a:t>17/12/2018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2C11-6CF0-4445-BCDE-1DEFE22B626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38767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5468F36-7821-4FD0-A8F1-4FD9E4310EE3}" type="datetimeFigureOut">
              <a:rPr lang="es-MX" smtClean="0"/>
              <a:pPr/>
              <a:t>17/12/2018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3202C11-6CF0-4445-BCDE-1DEFE22B6267}" type="slidenum">
              <a:rPr lang="es-MX" smtClean="0"/>
              <a:pPr/>
              <a:t>‹Nº›</a:t>
            </a:fld>
            <a:endParaRPr lang="es-MX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246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eortiz@cnsf.gob.mx" TargetMode="External"/><Relationship Id="rId2" Type="http://schemas.openxmlformats.org/officeDocument/2006/relationships/hyperlink" Target="mailto:rsevilla@cnsf.gob.mx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611560" y="1700808"/>
            <a:ext cx="79928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Taller del </a:t>
            </a:r>
          </a:p>
          <a:p>
            <a:pPr algn="ctr"/>
            <a:r>
              <a:rPr lang="es-MX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Sistema Estadístico </a:t>
            </a:r>
          </a:p>
          <a:p>
            <a:pPr algn="ctr"/>
            <a:r>
              <a:rPr lang="es-MX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del Sector Afianzador </a:t>
            </a:r>
          </a:p>
          <a:p>
            <a:pPr algn="ctr"/>
            <a:r>
              <a:rPr lang="es-MX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(SESAF)</a:t>
            </a:r>
            <a:endParaRPr lang="es-MX" sz="40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E:\ESCANEOS\MAC\LOGOS\Logo CNSF\logo CNSF completo.png"/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96" b="37544"/>
          <a:stretch/>
        </p:blipFill>
        <p:spPr bwMode="auto">
          <a:xfrm>
            <a:off x="5327576" y="5085184"/>
            <a:ext cx="3816424" cy="914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11560" y="580526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Diciembre  2018</a:t>
            </a:r>
            <a:endParaRPr lang="es-MX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68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611560" y="436510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539552" y="836712"/>
            <a:ext cx="79208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251520" y="260648"/>
            <a:ext cx="79928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RELACIONES ENTRE TABLAS</a:t>
            </a:r>
            <a:endParaRPr lang="es-MX" dirty="0">
              <a:latin typeface="Century Gothic" panose="020B0502020202020204" pitchFamily="34" charset="0"/>
            </a:endParaRPr>
          </a:p>
          <a:p>
            <a:pPr algn="just"/>
            <a:endParaRPr lang="es-MX" sz="2000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3" name="Conector recto 7"/>
          <p:cNvCxnSpPr/>
          <p:nvPr/>
        </p:nvCxnSpPr>
        <p:spPr>
          <a:xfrm>
            <a:off x="611560" y="220486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971600" y="1124744"/>
            <a:ext cx="756084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100" b="1" dirty="0" smtClean="0">
                <a:solidFill>
                  <a:srgbClr val="C00000"/>
                </a:solidFill>
              </a:rPr>
              <a:t>Reclamaciones </a:t>
            </a:r>
            <a:r>
              <a:rPr lang="es-MX" sz="2100" b="1" dirty="0">
                <a:solidFill>
                  <a:srgbClr val="C00000"/>
                </a:solidFill>
                <a:sym typeface="Symbol"/>
              </a:rPr>
              <a:t></a:t>
            </a:r>
            <a:r>
              <a:rPr lang="es-MX" sz="2100" b="1" dirty="0">
                <a:solidFill>
                  <a:srgbClr val="C00000"/>
                </a:solidFill>
              </a:rPr>
              <a:t> Primas y </a:t>
            </a:r>
            <a:r>
              <a:rPr lang="es-MX" sz="2100" b="1" dirty="0" smtClean="0">
                <a:solidFill>
                  <a:srgbClr val="C00000"/>
                </a:solidFill>
              </a:rPr>
              <a:t>Responsabilidades</a:t>
            </a:r>
          </a:p>
          <a:p>
            <a:endParaRPr lang="es-MX" sz="2100" dirty="0"/>
          </a:p>
          <a:p>
            <a:pPr algn="just"/>
            <a:r>
              <a:rPr lang="es-MX" sz="2100" dirty="0"/>
              <a:t>Esto se cumple si </a:t>
            </a:r>
            <a:r>
              <a:rPr lang="es-MX" sz="2100" dirty="0" smtClean="0"/>
              <a:t>el Año de </a:t>
            </a:r>
            <a:r>
              <a:rPr lang="es-MX" sz="2100" dirty="0"/>
              <a:t>emisión de la póliza es igual al año de reporte</a:t>
            </a:r>
            <a:r>
              <a:rPr lang="es-MX" sz="2100" dirty="0" smtClean="0"/>
              <a:t>.</a:t>
            </a:r>
            <a:endParaRPr lang="es-MX" sz="2100" dirty="0"/>
          </a:p>
          <a:p>
            <a:endParaRPr lang="es-MX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40" r="20882" b="35906"/>
          <a:stretch/>
        </p:blipFill>
        <p:spPr bwMode="auto">
          <a:xfrm>
            <a:off x="1907704" y="2866972"/>
            <a:ext cx="5328592" cy="1138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4107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611560" y="436510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539552" y="836712"/>
            <a:ext cx="79208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251520" y="260648"/>
            <a:ext cx="79928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RELACIONES ENTRE TABLAS</a:t>
            </a:r>
            <a:endParaRPr lang="es-MX" dirty="0">
              <a:latin typeface="Century Gothic" panose="020B0502020202020204" pitchFamily="34" charset="0"/>
            </a:endParaRPr>
          </a:p>
          <a:p>
            <a:pPr algn="just"/>
            <a:endParaRPr lang="es-MX" sz="2000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3" name="Conector recto 7"/>
          <p:cNvCxnSpPr/>
          <p:nvPr/>
        </p:nvCxnSpPr>
        <p:spPr>
          <a:xfrm>
            <a:off x="611560" y="220486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899592" y="1124744"/>
            <a:ext cx="756084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100" b="1" dirty="0" smtClean="0">
                <a:solidFill>
                  <a:srgbClr val="C00000"/>
                </a:solidFill>
              </a:rPr>
              <a:t>Prima y Responsabilidades </a:t>
            </a:r>
            <a:r>
              <a:rPr lang="es-MX" sz="2100" b="1" dirty="0">
                <a:solidFill>
                  <a:srgbClr val="C00000"/>
                </a:solidFill>
                <a:sym typeface="Symbol"/>
              </a:rPr>
              <a:t></a:t>
            </a:r>
            <a:r>
              <a:rPr lang="es-MX" sz="2100" b="1" dirty="0">
                <a:solidFill>
                  <a:srgbClr val="C00000"/>
                </a:solidFill>
              </a:rPr>
              <a:t> </a:t>
            </a:r>
            <a:r>
              <a:rPr lang="es-MX" sz="2100" b="1" dirty="0" err="1" smtClean="0">
                <a:solidFill>
                  <a:srgbClr val="C00000"/>
                </a:solidFill>
              </a:rPr>
              <a:t>Reafianzamiento</a:t>
            </a:r>
            <a:endParaRPr lang="es-MX" sz="2100" b="1" dirty="0" smtClean="0">
              <a:solidFill>
                <a:srgbClr val="C00000"/>
              </a:solidFill>
            </a:endParaRPr>
          </a:p>
          <a:p>
            <a:endParaRPr lang="es-MX" sz="2100" dirty="0"/>
          </a:p>
          <a:p>
            <a:pPr algn="just"/>
            <a:r>
              <a:rPr lang="es-MX" sz="2100" dirty="0"/>
              <a:t>Esto se cumple si </a:t>
            </a:r>
            <a:r>
              <a:rPr lang="es-MX" sz="2100" dirty="0" smtClean="0"/>
              <a:t>la Responsabilidad Cedida es mayor a cero</a:t>
            </a:r>
            <a:endParaRPr lang="es-MX" sz="2100" dirty="0"/>
          </a:p>
          <a:p>
            <a:endParaRPr lang="es-MX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40" r="20882" b="35906"/>
          <a:stretch/>
        </p:blipFill>
        <p:spPr bwMode="auto">
          <a:xfrm>
            <a:off x="1907704" y="2866972"/>
            <a:ext cx="5328592" cy="1138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9695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611560" y="436510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539552" y="836712"/>
            <a:ext cx="79208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251520" y="260648"/>
            <a:ext cx="79928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RELACIONES ENTRE TABLAS</a:t>
            </a:r>
            <a:endParaRPr lang="es-MX" dirty="0">
              <a:latin typeface="Century Gothic" panose="020B0502020202020204" pitchFamily="34" charset="0"/>
            </a:endParaRPr>
          </a:p>
          <a:p>
            <a:pPr algn="just"/>
            <a:endParaRPr lang="es-MX" sz="2000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3" name="Conector recto 7"/>
          <p:cNvCxnSpPr/>
          <p:nvPr/>
        </p:nvCxnSpPr>
        <p:spPr>
          <a:xfrm>
            <a:off x="611560" y="220486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899592" y="1124744"/>
            <a:ext cx="7560840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100" b="1" dirty="0" smtClean="0">
                <a:solidFill>
                  <a:srgbClr val="C00000"/>
                </a:solidFill>
              </a:rPr>
              <a:t>Movimientos del Ejercicio </a:t>
            </a:r>
            <a:r>
              <a:rPr lang="es-MX" sz="2100" b="1" dirty="0">
                <a:solidFill>
                  <a:srgbClr val="C00000"/>
                </a:solidFill>
                <a:sym typeface="Symbol"/>
              </a:rPr>
              <a:t></a:t>
            </a:r>
            <a:r>
              <a:rPr lang="es-MX" sz="2100" b="1" dirty="0">
                <a:solidFill>
                  <a:srgbClr val="C00000"/>
                </a:solidFill>
              </a:rPr>
              <a:t> </a:t>
            </a:r>
            <a:r>
              <a:rPr lang="es-MX" sz="2100" b="1" dirty="0" smtClean="0">
                <a:solidFill>
                  <a:srgbClr val="C00000"/>
                </a:solidFill>
              </a:rPr>
              <a:t>Primas y Responsabilidades</a:t>
            </a:r>
          </a:p>
          <a:p>
            <a:endParaRPr lang="es-MX" sz="2100" dirty="0"/>
          </a:p>
          <a:p>
            <a:pPr algn="just"/>
            <a:r>
              <a:rPr lang="es-MX" sz="2100" dirty="0"/>
              <a:t>Esto se cumple si el Año de emisión de la póliza es igual al año de reporte.</a:t>
            </a:r>
          </a:p>
          <a:p>
            <a:pPr algn="just"/>
            <a:endParaRPr lang="es-MX" sz="2100" dirty="0"/>
          </a:p>
          <a:p>
            <a:endParaRPr lang="es-MX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40" r="20882" b="35906"/>
          <a:stretch/>
        </p:blipFill>
        <p:spPr bwMode="auto">
          <a:xfrm>
            <a:off x="1907704" y="2924944"/>
            <a:ext cx="5328592" cy="1138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0806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611560" y="1484784"/>
            <a:ext cx="79208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539552" y="908720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Teléfonos de Consulta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971600" y="2208346"/>
            <a:ext cx="734481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just">
              <a:spcAft>
                <a:spcPts val="1800"/>
              </a:spcAft>
            </a:pPr>
            <a:r>
              <a:rPr lang="es-MX" sz="16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Ricardo </a:t>
            </a:r>
            <a:r>
              <a:rPr lang="es-MX" sz="16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Sevilla   </a:t>
            </a:r>
            <a:r>
              <a:rPr lang="es-MX" sz="16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		</a:t>
            </a:r>
            <a:r>
              <a:rPr lang="es-MX" sz="16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5724-7634 </a:t>
            </a:r>
            <a:r>
              <a:rPr lang="es-MX" sz="16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	</a:t>
            </a:r>
            <a:r>
              <a:rPr lang="es-MX" sz="16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hlinkClick r:id="rId2"/>
              </a:rPr>
              <a:t>rsevilla@cnsf.gob.mx</a:t>
            </a:r>
            <a:endParaRPr lang="es-MX" sz="1600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354013" indent="-354013" algn="just">
              <a:spcAft>
                <a:spcPts val="1800"/>
              </a:spcAft>
            </a:pPr>
            <a:r>
              <a:rPr lang="es-MX" sz="16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Edith Reyes</a:t>
            </a:r>
            <a:r>
              <a:rPr lang="es-MX" sz="16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		</a:t>
            </a:r>
            <a:r>
              <a:rPr lang="es-MX" sz="16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5724-7690 </a:t>
            </a:r>
            <a:r>
              <a:rPr lang="es-MX" sz="16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	</a:t>
            </a:r>
            <a:r>
              <a:rPr lang="es-MX" sz="16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hlinkClick r:id="rId3"/>
              </a:rPr>
              <a:t>ereyes@cnsf.gob.mx</a:t>
            </a:r>
            <a:endParaRPr lang="es-MX" sz="1600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354013" indent="-354013" algn="just">
              <a:spcAft>
                <a:spcPts val="1800"/>
              </a:spcAft>
            </a:pPr>
            <a:r>
              <a:rPr lang="es-MX" sz="16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Eleazar Ortiz </a:t>
            </a:r>
            <a:r>
              <a:rPr lang="es-MX" sz="16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		5724-7554</a:t>
            </a:r>
            <a:r>
              <a:rPr lang="es-MX" sz="16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	</a:t>
            </a:r>
            <a:r>
              <a:rPr lang="es-MX" sz="16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hlinkClick r:id="rId3"/>
              </a:rPr>
              <a:t>eortiz@cnsf.gob.mx</a:t>
            </a:r>
            <a:endParaRPr lang="es-MX" sz="1600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611560" y="436510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13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560445" y="2793122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 smtClean="0">
                <a:solidFill>
                  <a:srgbClr val="92D050"/>
                </a:solidFill>
                <a:latin typeface="Century Gothic" panose="020B0502020202020204" pitchFamily="34" charset="0"/>
              </a:rPr>
              <a:t>¡Gracias!</a:t>
            </a:r>
            <a:endParaRPr lang="es-MX" sz="5400" b="1" dirty="0">
              <a:solidFill>
                <a:srgbClr val="92D05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E:\ESCANEOS\MAC\LOGOS\Logo CNSF\logo CNSF completo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96" b="37544"/>
          <a:stretch/>
        </p:blipFill>
        <p:spPr bwMode="auto">
          <a:xfrm>
            <a:off x="4932040" y="5518480"/>
            <a:ext cx="3816424" cy="914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11560" y="580526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Enero de 2018</a:t>
            </a:r>
            <a:endParaRPr lang="es-MX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" name="Conector recto 4"/>
          <p:cNvCxnSpPr/>
          <p:nvPr/>
        </p:nvCxnSpPr>
        <p:spPr>
          <a:xfrm>
            <a:off x="611560" y="436510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7615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539552" y="1052736"/>
            <a:ext cx="79208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395536" y="116632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Estructura: </a:t>
            </a:r>
            <a:r>
              <a:rPr lang="es-MX" sz="2400" dirty="0"/>
              <a:t>Archivo Plano </a:t>
            </a:r>
            <a:r>
              <a:rPr lang="es-MX" sz="2400" dirty="0" smtClean="0"/>
              <a:t>“Primas y Responsabilidades”.- </a:t>
            </a:r>
            <a:endParaRPr lang="es-MX" sz="2400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541026"/>
              </p:ext>
            </p:extLst>
          </p:nvPr>
        </p:nvGraphicFramePr>
        <p:xfrm>
          <a:off x="467544" y="1628800"/>
          <a:ext cx="8280920" cy="4124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4388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ACTUAL</a:t>
                      </a:r>
                      <a:endParaRPr lang="es-MX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MODIFICACIÓN</a:t>
                      </a:r>
                      <a:endParaRPr lang="es-MX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02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Año de emisión de la póliza: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 debe capturar el año de la emisión de la fianza.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Año de emisión de la póliza: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 debe capturar el año de la emisión de la fianza.</a:t>
                      </a:r>
                    </a:p>
                    <a:p>
                      <a:endParaRPr lang="es-MX" sz="1800" dirty="0" smtClean="0"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r>
                        <a:rPr lang="es-MX" sz="1800" dirty="0" smtClean="0">
                          <a:solidFill>
                            <a:srgbClr val="FF0000"/>
                          </a:solidFill>
                        </a:rPr>
                        <a:t>En caso de renovación se debe capturar el año en que se emitió dicha renovación.</a:t>
                      </a:r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041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539552" y="1052736"/>
            <a:ext cx="79208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395536" y="116632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Estructura: </a:t>
            </a:r>
            <a:r>
              <a:rPr lang="es-MX" sz="2400" dirty="0"/>
              <a:t>Archivo Plano </a:t>
            </a:r>
            <a:r>
              <a:rPr lang="es-MX" sz="2400" dirty="0" smtClean="0"/>
              <a:t>“Primas y Responsabilidades”.- </a:t>
            </a:r>
            <a:endParaRPr lang="es-MX" sz="2400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619446"/>
              </p:ext>
            </p:extLst>
          </p:nvPr>
        </p:nvGraphicFramePr>
        <p:xfrm>
          <a:off x="467544" y="1628800"/>
          <a:ext cx="8280920" cy="4124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4388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TIPO</a:t>
                      </a:r>
                      <a:r>
                        <a:rPr lang="es-MX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DE MOVIMIENTOS</a:t>
                      </a:r>
                      <a:endParaRPr lang="es-MX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VALIDACION</a:t>
                      </a:r>
                      <a:endParaRPr lang="es-MX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02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Prórroga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s-ES" sz="1800" b="0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caso de prórroga  solo se debe cambiar la fecha de fin de vigencia.</a:t>
                      </a:r>
                    </a:p>
                    <a:p>
                      <a:endParaRPr lang="es-ES" sz="1800" b="0" kern="1200" baseline="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800" b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inicio de vigencia no se debe modificar</a:t>
                      </a:r>
                    </a:p>
                    <a:p>
                      <a:endParaRPr lang="es-MX" sz="180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487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611560" y="980728"/>
            <a:ext cx="79208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323528" y="116632"/>
            <a:ext cx="82809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Validaciones </a:t>
            </a:r>
            <a:r>
              <a:rPr lang="es-MX" sz="2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“</a:t>
            </a:r>
            <a:r>
              <a:rPr lang="es-MX" sz="2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Movimientos del Ejercicio de Reclamaciones, Pagos y Recuperaciones”</a:t>
            </a:r>
          </a:p>
        </p:txBody>
      </p:sp>
      <p:cxnSp>
        <p:nvCxnSpPr>
          <p:cNvPr id="6" name="Conector recto 5"/>
          <p:cNvCxnSpPr/>
          <p:nvPr/>
        </p:nvCxnSpPr>
        <p:spPr>
          <a:xfrm>
            <a:off x="611560" y="436510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roceso 2"/>
          <p:cNvSpPr/>
          <p:nvPr/>
        </p:nvSpPr>
        <p:spPr>
          <a:xfrm>
            <a:off x="179512" y="1196752"/>
            <a:ext cx="2448272" cy="4392488"/>
          </a:xfrm>
          <a:prstGeom prst="flowChartProces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 smtClean="0"/>
              <a:t>Para:</a:t>
            </a:r>
          </a:p>
          <a:p>
            <a:pPr algn="ctr"/>
            <a:endParaRPr lang="es-MX" dirty="0" smtClean="0"/>
          </a:p>
          <a:p>
            <a:pPr algn="ctr"/>
            <a:r>
              <a:rPr lang="es-MX" dirty="0" smtClean="0"/>
              <a:t>Monto Pagado</a:t>
            </a:r>
          </a:p>
          <a:p>
            <a:pPr algn="ctr"/>
            <a:r>
              <a:rPr lang="es-MX" dirty="0" smtClean="0"/>
              <a:t>Monto Recuperado</a:t>
            </a:r>
          </a:p>
          <a:p>
            <a:pPr algn="ctr"/>
            <a:r>
              <a:rPr lang="es-MX" dirty="0" smtClean="0"/>
              <a:t>Monto  Improcedentes </a:t>
            </a:r>
            <a:endParaRPr lang="es-MX" dirty="0"/>
          </a:p>
          <a:p>
            <a:pPr algn="ctr"/>
            <a:endParaRPr lang="es-MX" dirty="0" smtClean="0"/>
          </a:p>
          <a:p>
            <a:pPr algn="ctr"/>
            <a:r>
              <a:rPr lang="es-MX" dirty="0" smtClean="0"/>
              <a:t>SI</a:t>
            </a:r>
          </a:p>
          <a:p>
            <a:pPr algn="ctr"/>
            <a:endParaRPr lang="es-MX" dirty="0" smtClean="0"/>
          </a:p>
          <a:p>
            <a:pPr algn="ctr"/>
            <a:r>
              <a:rPr lang="es-MX" dirty="0" smtClean="0">
                <a:solidFill>
                  <a:srgbClr val="92D050"/>
                </a:solidFill>
              </a:rPr>
              <a:t>Moneda</a:t>
            </a:r>
          </a:p>
          <a:p>
            <a:pPr algn="ctr"/>
            <a:r>
              <a:rPr lang="es-MX" dirty="0" smtClean="0">
                <a:solidFill>
                  <a:srgbClr val="92D050"/>
                </a:solidFill>
              </a:rPr>
              <a:t> =</a:t>
            </a:r>
          </a:p>
          <a:p>
            <a:pPr algn="ctr"/>
            <a:r>
              <a:rPr lang="es-MX" dirty="0" smtClean="0">
                <a:solidFill>
                  <a:srgbClr val="92D050"/>
                </a:solidFill>
              </a:rPr>
              <a:t> Extranjera (20)</a:t>
            </a:r>
            <a:endParaRPr lang="es-MX" dirty="0">
              <a:solidFill>
                <a:srgbClr val="92D050"/>
              </a:solidFill>
            </a:endParaRPr>
          </a:p>
        </p:txBody>
      </p:sp>
      <p:sp>
        <p:nvSpPr>
          <p:cNvPr id="8" name="Proceso 7"/>
          <p:cNvSpPr/>
          <p:nvPr/>
        </p:nvSpPr>
        <p:spPr>
          <a:xfrm>
            <a:off x="3203848" y="3861048"/>
            <a:ext cx="1944216" cy="1512168"/>
          </a:xfrm>
          <a:prstGeom prst="flowChart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Fecha de Movimiento</a:t>
            </a:r>
          </a:p>
          <a:p>
            <a:pPr algn="ctr"/>
            <a:r>
              <a:rPr lang="es-MX" dirty="0" smtClean="0"/>
              <a:t> ≠</a:t>
            </a:r>
          </a:p>
          <a:p>
            <a:pPr algn="ctr"/>
            <a:r>
              <a:rPr lang="es-MX" dirty="0" smtClean="0"/>
              <a:t> Diciembre</a:t>
            </a:r>
            <a:endParaRPr lang="es-MX" dirty="0"/>
          </a:p>
        </p:txBody>
      </p:sp>
      <p:sp>
        <p:nvSpPr>
          <p:cNvPr id="10" name="Flecha derecha 9"/>
          <p:cNvSpPr/>
          <p:nvPr/>
        </p:nvSpPr>
        <p:spPr>
          <a:xfrm>
            <a:off x="5220072" y="1916832"/>
            <a:ext cx="1368152" cy="72008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ENTONCES</a:t>
            </a:r>
            <a:endParaRPr lang="es-MX" dirty="0"/>
          </a:p>
        </p:txBody>
      </p:sp>
      <p:sp>
        <p:nvSpPr>
          <p:cNvPr id="11" name="Proceso 10"/>
          <p:cNvSpPr/>
          <p:nvPr/>
        </p:nvSpPr>
        <p:spPr>
          <a:xfrm>
            <a:off x="6732240" y="1340768"/>
            <a:ext cx="2088232" cy="1512168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s-MX" b="1" dirty="0">
                <a:solidFill>
                  <a:schemeClr val="bg1"/>
                </a:solidFill>
                <a:latin typeface="Century Gothic" pitchFamily="34" charset="0"/>
              </a:rPr>
              <a:t>Monto Pagado = </a:t>
            </a:r>
            <a:endParaRPr lang="es-MX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es-MX" b="1" dirty="0" smtClean="0">
                <a:solidFill>
                  <a:schemeClr val="bg1"/>
                </a:solidFill>
                <a:latin typeface="Century Gothic" pitchFamily="34" charset="0"/>
              </a:rPr>
              <a:t>Monto Pagado</a:t>
            </a:r>
          </a:p>
          <a:p>
            <a:pPr algn="ctr"/>
            <a:r>
              <a:rPr lang="es-MX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s-MX" sz="1600" b="1" dirty="0" smtClean="0">
                <a:solidFill>
                  <a:schemeClr val="bg1"/>
                </a:solidFill>
                <a:latin typeface="Century Gothic" pitchFamily="34" charset="0"/>
              </a:rPr>
              <a:t>( reportado en </a:t>
            </a:r>
            <a:r>
              <a:rPr lang="es-MX" sz="1600" b="1" dirty="0">
                <a:solidFill>
                  <a:schemeClr val="bg1"/>
                </a:solidFill>
                <a:latin typeface="Century Gothic" pitchFamily="34" charset="0"/>
              </a:rPr>
              <a:t>las cuentas de </a:t>
            </a:r>
            <a:r>
              <a:rPr lang="es-MX" sz="1600" b="1" dirty="0" smtClean="0">
                <a:solidFill>
                  <a:schemeClr val="bg1"/>
                </a:solidFill>
                <a:latin typeface="Century Gothic" pitchFamily="34" charset="0"/>
              </a:rPr>
              <a:t>orden)</a:t>
            </a:r>
            <a:endParaRPr lang="es-MX" sz="16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3" name="Proceso 12"/>
          <p:cNvSpPr/>
          <p:nvPr/>
        </p:nvSpPr>
        <p:spPr>
          <a:xfrm>
            <a:off x="6732240" y="3789040"/>
            <a:ext cx="2160240" cy="1512168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bg1"/>
                </a:solidFill>
                <a:latin typeface="Century Gothic" pitchFamily="34" charset="0"/>
              </a:rPr>
              <a:t>Monto </a:t>
            </a:r>
            <a:r>
              <a:rPr lang="es-MX" b="1" dirty="0" smtClean="0">
                <a:solidFill>
                  <a:schemeClr val="bg1"/>
                </a:solidFill>
                <a:latin typeface="Century Gothic" pitchFamily="34" charset="0"/>
              </a:rPr>
              <a:t>Pagado</a:t>
            </a:r>
          </a:p>
          <a:p>
            <a:pPr algn="ctr"/>
            <a:r>
              <a:rPr lang="es-MX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s-MX" dirty="0" smtClean="0"/>
              <a:t> </a:t>
            </a:r>
            <a:r>
              <a:rPr lang="es-MX" dirty="0"/>
              <a:t>≠</a:t>
            </a:r>
          </a:p>
          <a:p>
            <a:pPr algn="ctr"/>
            <a:r>
              <a:rPr lang="es-MX" b="1" dirty="0" smtClean="0">
                <a:solidFill>
                  <a:schemeClr val="bg1"/>
                </a:solidFill>
                <a:latin typeface="Century Gothic" pitchFamily="34" charset="0"/>
              </a:rPr>
              <a:t>Monto </a:t>
            </a:r>
            <a:r>
              <a:rPr lang="es-MX" b="1" dirty="0">
                <a:solidFill>
                  <a:schemeClr val="bg1"/>
                </a:solidFill>
                <a:latin typeface="Century Gothic" pitchFamily="34" charset="0"/>
              </a:rPr>
              <a:t>Pagado</a:t>
            </a:r>
          </a:p>
          <a:p>
            <a:pPr algn="ctr"/>
            <a:r>
              <a:rPr lang="es-MX" b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s-MX" sz="1600" b="1" dirty="0">
                <a:solidFill>
                  <a:schemeClr val="bg1"/>
                </a:solidFill>
                <a:latin typeface="Century Gothic" pitchFamily="34" charset="0"/>
              </a:rPr>
              <a:t>( reportado en las cuentas de orden)</a:t>
            </a:r>
          </a:p>
        </p:txBody>
      </p:sp>
      <p:sp>
        <p:nvSpPr>
          <p:cNvPr id="15" name="Proceso 14"/>
          <p:cNvSpPr/>
          <p:nvPr/>
        </p:nvSpPr>
        <p:spPr>
          <a:xfrm>
            <a:off x="3131840" y="1556792"/>
            <a:ext cx="1944216" cy="1440160"/>
          </a:xfrm>
          <a:prstGeom prst="flowChart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Fecha de Movimiento</a:t>
            </a:r>
          </a:p>
          <a:p>
            <a:pPr algn="ctr"/>
            <a:r>
              <a:rPr lang="es-MX" dirty="0" smtClean="0"/>
              <a:t> =</a:t>
            </a:r>
          </a:p>
          <a:p>
            <a:pPr algn="ctr"/>
            <a:r>
              <a:rPr lang="es-MX" dirty="0" smtClean="0"/>
              <a:t> Diciembre</a:t>
            </a:r>
            <a:endParaRPr lang="es-MX" dirty="0"/>
          </a:p>
        </p:txBody>
      </p:sp>
      <p:sp>
        <p:nvSpPr>
          <p:cNvPr id="17" name="Más 16"/>
          <p:cNvSpPr/>
          <p:nvPr/>
        </p:nvSpPr>
        <p:spPr>
          <a:xfrm>
            <a:off x="2627784" y="2060848"/>
            <a:ext cx="432048" cy="50405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Más 19"/>
          <p:cNvSpPr/>
          <p:nvPr/>
        </p:nvSpPr>
        <p:spPr>
          <a:xfrm>
            <a:off x="2699792" y="4293096"/>
            <a:ext cx="360040" cy="432048"/>
          </a:xfrm>
          <a:prstGeom prst="mathPlu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Flecha derecha 20"/>
          <p:cNvSpPr/>
          <p:nvPr/>
        </p:nvSpPr>
        <p:spPr>
          <a:xfrm>
            <a:off x="5220072" y="4293096"/>
            <a:ext cx="1368152" cy="720080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ENTONCES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720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611560" y="436510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539552" y="836712"/>
            <a:ext cx="79208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467544" y="139279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Validaciones “Movimientos del Ejercicio de Reclamaciones, Pagos y Recuperaciones”</a:t>
            </a:r>
          </a:p>
        </p:txBody>
      </p:sp>
      <p:sp>
        <p:nvSpPr>
          <p:cNvPr id="2" name="Proceso 1"/>
          <p:cNvSpPr/>
          <p:nvPr/>
        </p:nvSpPr>
        <p:spPr>
          <a:xfrm>
            <a:off x="467544" y="2924944"/>
            <a:ext cx="1944216" cy="295232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Año de Emisión </a:t>
            </a:r>
          </a:p>
          <a:p>
            <a:pPr algn="ctr"/>
            <a:r>
              <a:rPr lang="es-MX" dirty="0" smtClean="0"/>
              <a:t>=</a:t>
            </a:r>
          </a:p>
          <a:p>
            <a:pPr algn="ctr"/>
            <a:r>
              <a:rPr lang="es-MX" dirty="0" smtClean="0"/>
              <a:t>Año de Reporte</a:t>
            </a:r>
            <a:endParaRPr lang="es-MX" dirty="0"/>
          </a:p>
        </p:txBody>
      </p:sp>
      <p:sp>
        <p:nvSpPr>
          <p:cNvPr id="6" name="Proceso 5"/>
          <p:cNvSpPr/>
          <p:nvPr/>
        </p:nvSpPr>
        <p:spPr>
          <a:xfrm>
            <a:off x="6444208" y="3068960"/>
            <a:ext cx="1944216" cy="280831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Existe al menos un registro con Tipo de Movimiento = 1 (Reclamaciones Recibidas)</a:t>
            </a:r>
            <a:endParaRPr lang="es-MX" dirty="0"/>
          </a:p>
        </p:txBody>
      </p:sp>
      <p:sp>
        <p:nvSpPr>
          <p:cNvPr id="3" name="Flecha curvada hacia abajo 2"/>
          <p:cNvSpPr/>
          <p:nvPr/>
        </p:nvSpPr>
        <p:spPr>
          <a:xfrm>
            <a:off x="1763688" y="1412776"/>
            <a:ext cx="5760640" cy="2160240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456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611560" y="436510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539552" y="836712"/>
            <a:ext cx="79208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395536" y="190381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Validaciones “Movimientos del Ejercicio de Reclamaciones, Pagos y Recuperaciones”</a:t>
            </a:r>
          </a:p>
        </p:txBody>
      </p:sp>
      <p:sp>
        <p:nvSpPr>
          <p:cNvPr id="2" name="Proceso 1"/>
          <p:cNvSpPr/>
          <p:nvPr/>
        </p:nvSpPr>
        <p:spPr>
          <a:xfrm>
            <a:off x="467544" y="1340768"/>
            <a:ext cx="1944216" cy="1512168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Año de Emisión </a:t>
            </a:r>
          </a:p>
          <a:p>
            <a:pPr algn="ctr"/>
            <a:r>
              <a:rPr lang="es-MX" sz="2400" dirty="0" smtClean="0"/>
              <a:t>≠</a:t>
            </a:r>
          </a:p>
          <a:p>
            <a:pPr algn="ctr"/>
            <a:r>
              <a:rPr lang="es-MX" dirty="0" smtClean="0"/>
              <a:t>Año de Reporte</a:t>
            </a:r>
            <a:endParaRPr lang="es-MX" dirty="0"/>
          </a:p>
        </p:txBody>
      </p:sp>
      <p:sp>
        <p:nvSpPr>
          <p:cNvPr id="6" name="Proceso 5"/>
          <p:cNvSpPr/>
          <p:nvPr/>
        </p:nvSpPr>
        <p:spPr>
          <a:xfrm>
            <a:off x="5508104" y="3068960"/>
            <a:ext cx="3168352" cy="2520280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Existe al menos un registro con Tipo de Movimiento = 1 (Reclamaciones recibidas) en el ejercicio actual o </a:t>
            </a:r>
            <a:r>
              <a:rPr lang="es-MX" dirty="0" smtClean="0"/>
              <a:t>anteriores</a:t>
            </a:r>
            <a:endParaRPr lang="es-MX" dirty="0"/>
          </a:p>
        </p:txBody>
      </p:sp>
      <p:sp>
        <p:nvSpPr>
          <p:cNvPr id="3" name="Flecha curvada hacia abajo 2"/>
          <p:cNvSpPr/>
          <p:nvPr/>
        </p:nvSpPr>
        <p:spPr>
          <a:xfrm rot="332306">
            <a:off x="2516585" y="1111381"/>
            <a:ext cx="4406731" cy="2254243"/>
          </a:xfrm>
          <a:prstGeom prst="curved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" name="Proceso 3"/>
          <p:cNvSpPr/>
          <p:nvPr/>
        </p:nvSpPr>
        <p:spPr>
          <a:xfrm>
            <a:off x="467544" y="3789040"/>
            <a:ext cx="2016224" cy="1512168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Existe un Tipo de</a:t>
            </a:r>
          </a:p>
          <a:p>
            <a:pPr algn="ctr"/>
            <a:r>
              <a:rPr lang="es-MX" dirty="0" smtClean="0"/>
              <a:t>Movimiento</a:t>
            </a:r>
          </a:p>
          <a:p>
            <a:pPr algn="ctr"/>
            <a:r>
              <a:rPr lang="es-MX" dirty="0" smtClean="0"/>
              <a:t>≠</a:t>
            </a:r>
            <a:endParaRPr lang="es-MX" dirty="0"/>
          </a:p>
          <a:p>
            <a:pPr algn="ctr"/>
            <a:r>
              <a:rPr lang="es-MX" dirty="0" smtClean="0"/>
              <a:t>1</a:t>
            </a:r>
            <a:endParaRPr lang="es-MX" dirty="0"/>
          </a:p>
        </p:txBody>
      </p:sp>
      <p:sp>
        <p:nvSpPr>
          <p:cNvPr id="7" name="Más 6"/>
          <p:cNvSpPr/>
          <p:nvPr/>
        </p:nvSpPr>
        <p:spPr>
          <a:xfrm>
            <a:off x="1187624" y="3068960"/>
            <a:ext cx="576064" cy="504056"/>
          </a:xfrm>
          <a:prstGeom prst="mathPlu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3 CuadroTexto"/>
          <p:cNvSpPr txBox="1"/>
          <p:nvPr/>
        </p:nvSpPr>
        <p:spPr>
          <a:xfrm>
            <a:off x="611560" y="5939988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1825" indent="-631825" algn="just"/>
            <a:r>
              <a:rPr lang="es-MX" b="1" dirty="0" smtClean="0">
                <a:solidFill>
                  <a:srgbClr val="C00000"/>
                </a:solidFill>
              </a:rPr>
              <a:t>Nota: </a:t>
            </a:r>
            <a:r>
              <a:rPr lang="es-MX" sz="1600" dirty="0" smtClean="0"/>
              <a:t>Esta validación se realizará cuando el Año de Emisión sea igual a 2017 o 2016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618004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611560" y="436510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539552" y="836712"/>
            <a:ext cx="79208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251520" y="260648"/>
            <a:ext cx="799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Validaciones </a:t>
            </a:r>
            <a:r>
              <a:rPr lang="es-MX" sz="2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“</a:t>
            </a:r>
            <a:r>
              <a:rPr lang="es-MX" sz="2000" dirty="0">
                <a:latin typeface="Century Gothic" panose="020B0502020202020204" pitchFamily="34" charset="0"/>
              </a:rPr>
              <a:t>Tabla de Primas y Responsabilidades</a:t>
            </a:r>
          </a:p>
          <a:p>
            <a:pPr algn="just"/>
            <a:endParaRPr lang="es-MX" sz="2000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Proceso 1"/>
          <p:cNvSpPr/>
          <p:nvPr/>
        </p:nvSpPr>
        <p:spPr>
          <a:xfrm>
            <a:off x="323528" y="1700808"/>
            <a:ext cx="1944216" cy="1728192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Año de Emisión </a:t>
            </a:r>
          </a:p>
          <a:p>
            <a:pPr algn="ctr"/>
            <a:r>
              <a:rPr lang="es-MX" dirty="0" smtClean="0"/>
              <a:t>=</a:t>
            </a:r>
          </a:p>
          <a:p>
            <a:pPr algn="ctr"/>
            <a:r>
              <a:rPr lang="es-MX" dirty="0" smtClean="0"/>
              <a:t>Año </a:t>
            </a:r>
            <a:r>
              <a:rPr lang="es-MX" dirty="0" smtClean="0"/>
              <a:t>de los dos ejercicios anteriores </a:t>
            </a:r>
          </a:p>
          <a:p>
            <a:pPr algn="ctr"/>
            <a:r>
              <a:rPr lang="es-MX" dirty="0" smtClean="0"/>
              <a:t>(2017 o 2016)</a:t>
            </a:r>
            <a:endParaRPr lang="es-MX" dirty="0"/>
          </a:p>
        </p:txBody>
      </p:sp>
      <p:sp>
        <p:nvSpPr>
          <p:cNvPr id="6" name="Proceso 5"/>
          <p:cNvSpPr/>
          <p:nvPr/>
        </p:nvSpPr>
        <p:spPr>
          <a:xfrm>
            <a:off x="6084168" y="1484784"/>
            <a:ext cx="2448272" cy="2232248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La Póliza debe estar reportada en </a:t>
            </a:r>
            <a:r>
              <a:rPr lang="es-MX" dirty="0" smtClean="0"/>
              <a:t>los ejercicios anteriores</a:t>
            </a:r>
            <a:endParaRPr lang="es-MX" dirty="0"/>
          </a:p>
        </p:txBody>
      </p:sp>
      <p:sp>
        <p:nvSpPr>
          <p:cNvPr id="3" name="Flecha curvada hacia abajo 2"/>
          <p:cNvSpPr/>
          <p:nvPr/>
        </p:nvSpPr>
        <p:spPr>
          <a:xfrm rot="21055156">
            <a:off x="1979712" y="1484784"/>
            <a:ext cx="4392488" cy="1584176"/>
          </a:xfrm>
          <a:prstGeom prst="curvedDownArrow">
            <a:avLst>
              <a:gd name="adj1" fmla="val 23737"/>
              <a:gd name="adj2" fmla="val 50000"/>
              <a:gd name="adj3" fmla="val 250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344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611560" y="436510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539552" y="836712"/>
            <a:ext cx="79208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251520" y="260648"/>
            <a:ext cx="799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Validaciones </a:t>
            </a:r>
            <a:r>
              <a:rPr lang="es-MX" sz="2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“</a:t>
            </a:r>
            <a:r>
              <a:rPr lang="es-MX" sz="2000" dirty="0">
                <a:latin typeface="Century Gothic" panose="020B0502020202020204" pitchFamily="34" charset="0"/>
              </a:rPr>
              <a:t>Tabla </a:t>
            </a:r>
            <a:r>
              <a:rPr lang="es-MX" sz="2000" dirty="0" smtClean="0">
                <a:latin typeface="Century Gothic" panose="020B0502020202020204" pitchFamily="34" charset="0"/>
              </a:rPr>
              <a:t>Responsabilidades</a:t>
            </a:r>
            <a:endParaRPr lang="es-MX" sz="2000" dirty="0">
              <a:latin typeface="Century Gothic" panose="020B0502020202020204" pitchFamily="34" charset="0"/>
            </a:endParaRPr>
          </a:p>
          <a:p>
            <a:pPr algn="just"/>
            <a:endParaRPr lang="es-MX" sz="2000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3" name="Conector recto 7"/>
          <p:cNvCxnSpPr/>
          <p:nvPr/>
        </p:nvCxnSpPr>
        <p:spPr>
          <a:xfrm>
            <a:off x="611560" y="220486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oceso 13"/>
          <p:cNvSpPr/>
          <p:nvPr/>
        </p:nvSpPr>
        <p:spPr>
          <a:xfrm>
            <a:off x="6372200" y="1700808"/>
            <a:ext cx="2448272" cy="2232248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La Póliza debe estar reportada en </a:t>
            </a:r>
            <a:r>
              <a:rPr lang="es-MX" dirty="0" smtClean="0"/>
              <a:t> los dos ejercicios anteriores</a:t>
            </a:r>
            <a:endParaRPr lang="es-MX" dirty="0"/>
          </a:p>
        </p:txBody>
      </p:sp>
      <p:sp>
        <p:nvSpPr>
          <p:cNvPr id="15" name="Proceso 9"/>
          <p:cNvSpPr/>
          <p:nvPr/>
        </p:nvSpPr>
        <p:spPr>
          <a:xfrm>
            <a:off x="467544" y="2060848"/>
            <a:ext cx="1944216" cy="1728192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Año de Fecha Emisión </a:t>
            </a:r>
          </a:p>
          <a:p>
            <a:pPr algn="ctr"/>
            <a:r>
              <a:rPr lang="es-MX" dirty="0" smtClean="0"/>
              <a:t>&lt;</a:t>
            </a:r>
          </a:p>
          <a:p>
            <a:pPr algn="ctr"/>
            <a:r>
              <a:rPr lang="es-MX" dirty="0" smtClean="0"/>
              <a:t>Año de Reporte</a:t>
            </a:r>
            <a:endParaRPr lang="es-MX" dirty="0"/>
          </a:p>
        </p:txBody>
      </p:sp>
      <p:sp>
        <p:nvSpPr>
          <p:cNvPr id="16" name="Flecha curvada hacia abajo 11"/>
          <p:cNvSpPr/>
          <p:nvPr/>
        </p:nvSpPr>
        <p:spPr>
          <a:xfrm rot="21055156">
            <a:off x="2123728" y="1844824"/>
            <a:ext cx="4392488" cy="1584176"/>
          </a:xfrm>
          <a:prstGeom prst="curvedDownArrow">
            <a:avLst>
              <a:gd name="adj1" fmla="val 23737"/>
              <a:gd name="adj2" fmla="val 50000"/>
              <a:gd name="adj3" fmla="val 250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11560" y="5158933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1825" indent="-631825"/>
            <a:r>
              <a:rPr lang="es-MX" b="1" dirty="0" smtClean="0">
                <a:solidFill>
                  <a:srgbClr val="C00000"/>
                </a:solidFill>
              </a:rPr>
              <a:t>Nota: </a:t>
            </a:r>
            <a:r>
              <a:rPr lang="es-MX" dirty="0" smtClean="0"/>
              <a:t>En caso de rehabilitaciones se debe tener registrado dicho movimiento en la tabla de Primas y Responsabilidades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32804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611560" y="436510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251520" y="260648"/>
            <a:ext cx="799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Validaciones </a:t>
            </a:r>
            <a:r>
              <a:rPr lang="es-MX" sz="2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“</a:t>
            </a:r>
            <a:r>
              <a:rPr lang="es-MX" sz="2000" dirty="0">
                <a:latin typeface="Century Gothic" panose="020B0502020202020204" pitchFamily="34" charset="0"/>
              </a:rPr>
              <a:t>Tabla de </a:t>
            </a:r>
            <a:r>
              <a:rPr lang="es-MX" sz="2000" dirty="0" smtClean="0">
                <a:latin typeface="Century Gothic" panose="020B0502020202020204" pitchFamily="34" charset="0"/>
              </a:rPr>
              <a:t>Reclamaciones”</a:t>
            </a:r>
            <a:endParaRPr lang="es-MX" sz="2000" dirty="0">
              <a:latin typeface="Century Gothic" panose="020B0502020202020204" pitchFamily="34" charset="0"/>
            </a:endParaRPr>
          </a:p>
          <a:p>
            <a:pPr algn="just"/>
            <a:endParaRPr lang="es-MX" sz="2000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Proceso 1"/>
          <p:cNvSpPr/>
          <p:nvPr/>
        </p:nvSpPr>
        <p:spPr>
          <a:xfrm>
            <a:off x="323528" y="2492896"/>
            <a:ext cx="1944216" cy="1728192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Año de Reclamación </a:t>
            </a:r>
          </a:p>
          <a:p>
            <a:pPr algn="ctr"/>
            <a:r>
              <a:rPr lang="es-MX" dirty="0"/>
              <a:t>&lt;</a:t>
            </a:r>
            <a:endParaRPr lang="es-MX" dirty="0" smtClean="0"/>
          </a:p>
          <a:p>
            <a:pPr algn="ctr"/>
            <a:r>
              <a:rPr lang="es-MX" dirty="0" smtClean="0"/>
              <a:t>Año de Reporte</a:t>
            </a:r>
            <a:endParaRPr lang="es-MX" dirty="0"/>
          </a:p>
        </p:txBody>
      </p:sp>
      <p:sp>
        <p:nvSpPr>
          <p:cNvPr id="6" name="Proceso 5"/>
          <p:cNvSpPr/>
          <p:nvPr/>
        </p:nvSpPr>
        <p:spPr>
          <a:xfrm>
            <a:off x="6300192" y="2348880"/>
            <a:ext cx="2736304" cy="2232248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entonces el número de póliza  y reclamación debe estar reportado en </a:t>
            </a:r>
            <a:r>
              <a:rPr lang="es-MX" dirty="0" smtClean="0"/>
              <a:t>los dos ejercicios anteriores </a:t>
            </a:r>
            <a:endParaRPr lang="es-MX" dirty="0"/>
          </a:p>
        </p:txBody>
      </p:sp>
      <p:sp>
        <p:nvSpPr>
          <p:cNvPr id="3" name="Flecha curvada hacia abajo 2"/>
          <p:cNvSpPr/>
          <p:nvPr/>
        </p:nvSpPr>
        <p:spPr>
          <a:xfrm rot="191148">
            <a:off x="2236362" y="1003913"/>
            <a:ext cx="4392488" cy="1584176"/>
          </a:xfrm>
          <a:prstGeom prst="curvedDownArrow">
            <a:avLst>
              <a:gd name="adj1" fmla="val 23737"/>
              <a:gd name="adj2" fmla="val 50000"/>
              <a:gd name="adj3" fmla="val 250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42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echa xmlns="8a1bad36-d8b0-4cfa-9462-7c748c5ba06c">2019-01-09T06:00:00+00:00</Fecha>
    <Ejercicio xmlns="8a1bad36-d8b0-4cfa-9462-7c748c5ba06c">2018: Fianzas (CUSF)</Ejercicio>
    <Orden xmlns="8a1bad36-d8b0-4cfa-9462-7c748c5ba06c">C</Orden>
    <_dlc_DocId xmlns="fbb82a6a-a961-4754-99c6-5e8b59674839">ZUWP26PT267V-208-380</_dlc_DocId>
    <_dlc_DocIdUrl xmlns="fbb82a6a-a961-4754-99c6-5e8b59674839">
      <Url>https://www.cnsf.gob.mx/Sistemas/_layouts/15/DocIdRedir.aspx?ID=ZUWP26PT267V-208-380</Url>
      <Description>ZUWP26PT267V-208-380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D6B3A07897E7B468E6372F906A21529" ma:contentTypeVersion="3" ma:contentTypeDescription="Crear nuevo documento." ma:contentTypeScope="" ma:versionID="96f41bc828122236fb28b18823518c57">
  <xsd:schema xmlns:xsd="http://www.w3.org/2001/XMLSchema" xmlns:xs="http://www.w3.org/2001/XMLSchema" xmlns:p="http://schemas.microsoft.com/office/2006/metadata/properties" xmlns:ns2="8a1bad36-d8b0-4cfa-9462-7c748c5ba06c" xmlns:ns3="fbb82a6a-a961-4754-99c6-5e8b59674839" targetNamespace="http://schemas.microsoft.com/office/2006/metadata/properties" ma:root="true" ma:fieldsID="dff5b5ee9d2ad7274c3b25a988b8ed77" ns2:_="" ns3:_="">
    <xsd:import namespace="8a1bad36-d8b0-4cfa-9462-7c748c5ba06c"/>
    <xsd:import namespace="fbb82a6a-a961-4754-99c6-5e8b59674839"/>
    <xsd:element name="properties">
      <xsd:complexType>
        <xsd:sequence>
          <xsd:element name="documentManagement">
            <xsd:complexType>
              <xsd:all>
                <xsd:element ref="ns2:Fecha" minOccurs="0"/>
                <xsd:element ref="ns2:Ejercicio" minOccurs="0"/>
                <xsd:element ref="ns2:Orden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1bad36-d8b0-4cfa-9462-7c748c5ba06c" elementFormDefault="qualified">
    <xsd:import namespace="http://schemas.microsoft.com/office/2006/documentManagement/types"/>
    <xsd:import namespace="http://schemas.microsoft.com/office/infopath/2007/PartnerControls"/>
    <xsd:element name="Fecha" ma:index="8" nillable="true" ma:displayName="Fecha" ma:format="DateOnly" ma:internalName="Fecha">
      <xsd:simpleType>
        <xsd:restriction base="dms:DateTime"/>
      </xsd:simpleType>
    </xsd:element>
    <xsd:element name="Ejercicio" ma:index="9" nillable="true" ma:displayName="Ejercicio" ma:internalName="Ejercicio">
      <xsd:simpleType>
        <xsd:restriction base="dms:Text">
          <xsd:maxLength value="255"/>
        </xsd:restriction>
      </xsd:simpleType>
    </xsd:element>
    <xsd:element name="Orden" ma:index="10" nillable="true" ma:displayName="Orden" ma:internalName="Orde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b82a6a-a961-4754-99c6-5e8b59674839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2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DF0E7E7E-9E49-4783-8595-1C4C5B5DD239}"/>
</file>

<file path=customXml/itemProps2.xml><?xml version="1.0" encoding="utf-8"?>
<ds:datastoreItem xmlns:ds="http://schemas.openxmlformats.org/officeDocument/2006/customXml" ds:itemID="{28024C31-A16B-44FD-A856-1AA808081872}"/>
</file>

<file path=customXml/itemProps3.xml><?xml version="1.0" encoding="utf-8"?>
<ds:datastoreItem xmlns:ds="http://schemas.openxmlformats.org/officeDocument/2006/customXml" ds:itemID="{5CB51D1B-1829-40F3-8C23-BA135AF9A069}"/>
</file>

<file path=customXml/itemProps4.xml><?xml version="1.0" encoding="utf-8"?>
<ds:datastoreItem xmlns:ds="http://schemas.openxmlformats.org/officeDocument/2006/customXml" ds:itemID="{D7250D9C-1407-4C75-8464-B9CF54435635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2207</TotalTime>
  <Words>472</Words>
  <Application>Microsoft Office PowerPoint</Application>
  <PresentationFormat>Presentación en pantalla (4:3)</PresentationFormat>
  <Paragraphs>103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Symbol</vt:lpstr>
      <vt:lpstr>Retrospección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Taller Fianzas 2018</dc:title>
  <dc:creator>JESSICA GARIBAY MURGUIA</dc:creator>
  <cp:lastModifiedBy>RICARDO HUMBERTO SEVILLA AGUILAR</cp:lastModifiedBy>
  <cp:revision>343</cp:revision>
  <dcterms:created xsi:type="dcterms:W3CDTF">2015-12-02T22:32:32Z</dcterms:created>
  <dcterms:modified xsi:type="dcterms:W3CDTF">2018-12-17T17:26:48Z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0x0101003D6B3A07897E7B468E6372F906A21529</vt:lpwstr>
  </property>
  <property fmtid="{D5CDD505-2E9C-101B-9397-08002B2CF9AE}" pid="3" name="_dlc_DocIdItemGuid">
    <vt:lpwstr>0bd0df20-09bc-480e-86ed-dc42a457b766</vt:lpwstr>
  </property>
</Properties>
</file>